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2" r:id="rId1"/>
  </p:sldMasterIdLst>
  <p:notesMasterIdLst>
    <p:notesMasterId r:id="rId16"/>
  </p:notesMasterIdLst>
  <p:sldIdLst>
    <p:sldId id="256" r:id="rId2"/>
    <p:sldId id="415" r:id="rId3"/>
    <p:sldId id="402" r:id="rId4"/>
    <p:sldId id="416" r:id="rId5"/>
    <p:sldId id="417" r:id="rId6"/>
    <p:sldId id="398" r:id="rId7"/>
    <p:sldId id="412" r:id="rId8"/>
    <p:sldId id="409" r:id="rId9"/>
    <p:sldId id="414" r:id="rId10"/>
    <p:sldId id="411" r:id="rId11"/>
    <p:sldId id="406" r:id="rId12"/>
    <p:sldId id="407" r:id="rId13"/>
    <p:sldId id="40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/>
    <p:restoredTop sz="94650"/>
  </p:normalViewPr>
  <p:slideViewPr>
    <p:cSldViewPr snapToGrid="0" snapToObjects="1">
      <p:cViewPr varScale="1">
        <p:scale>
          <a:sx n="131" d="100"/>
          <a:sy n="131" d="100"/>
        </p:scale>
        <p:origin x="9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8CD71-4833-D241-9C24-E07BA428460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7FFE4-573E-044B-86F2-A86FD38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7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57695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9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65BA68C9-19BD-2842-8D5B-A294608A9C79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5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38E2F7-E654-9241-9E08-B31B2A2E2A3D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3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548140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 userDrawn="1"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 userDrawn="1"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 userDrawn="1"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8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6F2D2F63-BC8F-194F-8C6D-79D37E21EBE5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1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E1B03962-1CB0-3A46-9538-78A26A226C80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8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AA3E673E-BF3A-F740-94D2-1217BD858B53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9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33FB76C4-17A2-F940-929E-E75245CF9489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2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72800EB-FCE7-9C4F-B68E-F376652E983E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7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8BE227C1-97C2-104E-BBE2-0B4D098AE17C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4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Last Edit</a:t>
            </a:r>
            <a:r>
              <a:rPr lang="en-US"/>
              <a:t>: </a:t>
            </a:r>
            <a:fld id="{7A69DCCA-86A7-364E-98B1-B2C6B12D011B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flltutorial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flltutorial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C8D1-16D7-AC48-8FF7-4AF4CC152D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Dezvoltarea identității echipei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1BC93-F90C-8A4F-A719-10187FF93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2" y="5161024"/>
            <a:ext cx="7989752" cy="590321"/>
          </a:xfrm>
          <a:ln>
            <a:noFill/>
          </a:ln>
        </p:spPr>
        <p:txBody>
          <a:bodyPr/>
          <a:lstStyle/>
          <a:p>
            <a:r>
              <a:rPr lang="en-US" dirty="0"/>
              <a:t>PRETTY SMART POWER GIRLS</a:t>
            </a:r>
          </a:p>
        </p:txBody>
      </p:sp>
    </p:spTree>
    <p:extLst>
      <p:ext uri="{BB962C8B-B14F-4D97-AF65-F5344CB8AC3E}">
        <p14:creationId xmlns:p14="http://schemas.microsoft.com/office/powerpoint/2010/main" val="89238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3FDB-F94A-1A43-9387-A54299487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Încurajarea echipei</a:t>
            </a:r>
            <a:endParaRPr lang="en-US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B485CE4-028F-B543-98AA-2A5CCA91F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Să ai o încurajare anume</a:t>
            </a:r>
            <a:r>
              <a:rPr lang="nl-NL" dirty="0"/>
              <a:t>, </a:t>
            </a:r>
            <a:r>
              <a:rPr lang="ro-RO" dirty="0"/>
              <a:t>strigăt sau cântec poate să vă definească ca echipă.</a:t>
            </a:r>
            <a:endParaRPr lang="nl-NL" dirty="0"/>
          </a:p>
          <a:p>
            <a:r>
              <a:rPr lang="ro-RO" dirty="0"/>
              <a:t>Poți adăuga la identitatea echipei prin crearea unui strigăt, cântec care este unic și reprezintă echipa ta</a:t>
            </a:r>
            <a:r>
              <a:rPr lang="nl-NL" dirty="0"/>
              <a:t>.</a:t>
            </a:r>
          </a:p>
          <a:p>
            <a:r>
              <a:rPr lang="ro-RO" dirty="0"/>
              <a:t>Poți chiar adăuga mișcări de dans</a:t>
            </a:r>
            <a:r>
              <a:rPr lang="nl-NL" dirty="0"/>
              <a:t>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7F4DF-6770-3144-99D6-899E13468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7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3D241-79E0-5B4C-8662-F1B0DC50A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Steaguri, bannere, mascote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EAC2F3-F251-3B4A-89E7-5D17B4FAB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4727223" cy="4353215"/>
          </a:xfrm>
        </p:spPr>
        <p:txBody>
          <a:bodyPr>
            <a:normAutofit/>
          </a:bodyPr>
          <a:lstStyle/>
          <a:p>
            <a:r>
              <a:rPr lang="ro-RO" dirty="0"/>
              <a:t>Steagurile sunt o modalitate bună să arăți de unde ești</a:t>
            </a:r>
            <a:r>
              <a:rPr lang="nl-NL" dirty="0"/>
              <a:t>. (</a:t>
            </a:r>
            <a:r>
              <a:rPr lang="ro-RO" dirty="0"/>
              <a:t>țară, stat, oraș sau școală</a:t>
            </a:r>
          </a:p>
          <a:p>
            <a:r>
              <a:rPr lang="nl-NL" dirty="0"/>
              <a:t>Ban</a:t>
            </a:r>
            <a:r>
              <a:rPr lang="ro-RO" dirty="0"/>
              <a:t>ere</a:t>
            </a:r>
            <a:endParaRPr lang="nl-NL" dirty="0"/>
          </a:p>
          <a:p>
            <a:r>
              <a:rPr lang="nl-NL" dirty="0"/>
              <a:t>Mascot</a:t>
            </a:r>
            <a:r>
              <a:rPr lang="ro-RO" dirty="0"/>
              <a:t>e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E2B606-17DC-064A-90E6-9EF02EC5D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CCFCA62-6C4A-554F-A693-7B37BC687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344" y="1813389"/>
            <a:ext cx="3530600" cy="26543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A2339E88-D53E-A146-87AC-6182656A3AD0}"/>
              </a:ext>
            </a:extLst>
          </p:cNvPr>
          <p:cNvSpPr txBox="1"/>
          <p:nvPr/>
        </p:nvSpPr>
        <p:spPr>
          <a:xfrm>
            <a:off x="5965284" y="4467689"/>
            <a:ext cx="181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Photo: Dutch Delta</a:t>
            </a:r>
          </a:p>
        </p:txBody>
      </p:sp>
    </p:spTree>
    <p:extLst>
      <p:ext uri="{BB962C8B-B14F-4D97-AF65-F5344CB8AC3E}">
        <p14:creationId xmlns:p14="http://schemas.microsoft.com/office/powerpoint/2010/main" val="1771148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9D4D60FB-E3CB-484F-8B1B-283E945FBC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100" y="2221690"/>
            <a:ext cx="3898900" cy="2921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71FB736-EE0F-4642-8F00-16FA733C4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Social</a:t>
            </a:r>
            <a:r>
              <a:rPr lang="nl-NL" dirty="0"/>
              <a:t> media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64C861-D72F-0C4F-947A-E344647E8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5003685" cy="4353215"/>
          </a:xfrm>
        </p:spPr>
        <p:txBody>
          <a:bodyPr>
            <a:normAutofit lnSpcReduction="10000"/>
          </a:bodyPr>
          <a:lstStyle/>
          <a:p>
            <a:r>
              <a:rPr lang="ro-RO" sz="2400" dirty="0"/>
              <a:t>E de asemenea important să creezi o identitate pe social media</a:t>
            </a:r>
            <a:r>
              <a:rPr lang="nl-NL" sz="2400" dirty="0"/>
              <a:t>: </a:t>
            </a:r>
            <a:r>
              <a:rPr lang="ro-RO" sz="2400" dirty="0"/>
              <a:t>prezența </a:t>
            </a:r>
            <a:r>
              <a:rPr lang="nl-NL" sz="2400" dirty="0"/>
              <a:t>online!</a:t>
            </a:r>
          </a:p>
          <a:p>
            <a:r>
              <a:rPr lang="nl-NL" sz="2400" dirty="0"/>
              <a:t>Facebook, website, </a:t>
            </a:r>
            <a:r>
              <a:rPr lang="nl-NL" sz="2400" dirty="0" err="1"/>
              <a:t>instagram</a:t>
            </a:r>
            <a:r>
              <a:rPr lang="nl-NL" sz="2400" dirty="0"/>
              <a:t>, twitter, </a:t>
            </a:r>
            <a:r>
              <a:rPr lang="nl-NL" sz="2400" dirty="0" err="1"/>
              <a:t>youtube</a:t>
            </a:r>
            <a:r>
              <a:rPr lang="nl-NL" sz="2400" dirty="0"/>
              <a:t>,…</a:t>
            </a:r>
          </a:p>
          <a:p>
            <a:r>
              <a:rPr lang="ro-RO" sz="2400" dirty="0"/>
              <a:t>Vorbește despre echipa ta</a:t>
            </a:r>
            <a:r>
              <a:rPr lang="nl-NL" sz="2400" dirty="0"/>
              <a:t>, </a:t>
            </a:r>
            <a:r>
              <a:rPr lang="ro-RO" sz="2400" dirty="0"/>
              <a:t>țelurile tale, visurile tale, membri echipei, proiectul vostru și alte descoperiri senzaționale</a:t>
            </a:r>
            <a:endParaRPr lang="nl-NL" sz="2400" dirty="0"/>
          </a:p>
          <a:p>
            <a:r>
              <a:rPr lang="nl-NL" sz="2400" dirty="0"/>
              <a:t>U</a:t>
            </a:r>
            <a:r>
              <a:rPr lang="ro-RO" sz="2400" dirty="0"/>
              <a:t>tilizează site-urile de </a:t>
            </a:r>
            <a:r>
              <a:rPr lang="nl-NL" sz="2400" dirty="0"/>
              <a:t>social media </a:t>
            </a:r>
            <a:r>
              <a:rPr lang="ro-RO" sz="2400" dirty="0"/>
              <a:t>pentru a împărtăși și inspira</a:t>
            </a:r>
            <a:r>
              <a:rPr lang="nl-NL" sz="2400" dirty="0"/>
              <a:t>!</a:t>
            </a:r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53CC4F-827D-E24E-BCB6-72ED5729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89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87164-5997-9041-898E-88CCDEF78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Sfat</a:t>
            </a:r>
            <a:r>
              <a:rPr lang="nl-NL" dirty="0"/>
              <a:t>: </a:t>
            </a:r>
            <a:r>
              <a:rPr lang="ro-RO" dirty="0"/>
              <a:t>FII</a:t>
            </a:r>
            <a:r>
              <a:rPr lang="nl-NL" dirty="0"/>
              <a:t> autentic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B651D4-00D0-AD47-BBD1-9044A77D9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8222572" cy="4353215"/>
          </a:xfrm>
        </p:spPr>
        <p:txBody>
          <a:bodyPr>
            <a:normAutofit/>
          </a:bodyPr>
          <a:lstStyle/>
          <a:p>
            <a:r>
              <a:rPr lang="ro-RO" sz="1800" b="1" dirty="0"/>
              <a:t>Nu contează ce identitate ai sau creezi</a:t>
            </a:r>
            <a:r>
              <a:rPr lang="nl-NL" sz="1800" b="1" dirty="0"/>
              <a:t>, </a:t>
            </a:r>
            <a:r>
              <a:rPr lang="ro-RO" sz="1800" b="1" dirty="0"/>
              <a:t>fii întotdeauna </a:t>
            </a:r>
            <a:r>
              <a:rPr lang="nl-NL" sz="1800" b="1" dirty="0"/>
              <a:t>autentic, </a:t>
            </a:r>
            <a:r>
              <a:rPr lang="ro-RO" sz="1800" b="1" dirty="0"/>
              <a:t>fii sincer cu ceea ce sunteți ca echipă.</a:t>
            </a:r>
            <a:r>
              <a:rPr lang="nl-NL" sz="1800" b="1" dirty="0"/>
              <a:t> </a:t>
            </a:r>
          </a:p>
          <a:p>
            <a:pPr lvl="1"/>
            <a:r>
              <a:rPr lang="ro-RO" sz="1800" dirty="0"/>
              <a:t>De exemplu</a:t>
            </a:r>
            <a:r>
              <a:rPr lang="nl-NL" sz="1800" dirty="0"/>
              <a:t>, </a:t>
            </a:r>
            <a:r>
              <a:rPr lang="ro-RO" sz="1800" dirty="0"/>
              <a:t>dacă sunteți copii timizi</a:t>
            </a:r>
            <a:r>
              <a:rPr lang="nl-NL" sz="1800" dirty="0"/>
              <a:t>, </a:t>
            </a:r>
            <a:r>
              <a:rPr lang="ro-RO" sz="1800" dirty="0"/>
              <a:t>nu creea o imagine că sunteți oameni extrovertiți care petreceți tot timpul</a:t>
            </a:r>
            <a:r>
              <a:rPr lang="nl-NL" sz="1800" dirty="0"/>
              <a:t>.  </a:t>
            </a:r>
            <a:r>
              <a:rPr lang="ro-RO" sz="1800" dirty="0"/>
              <a:t>Dacă sunteți copii care ovaționați și săriți tot timpul, nu încercați un</a:t>
            </a:r>
            <a:r>
              <a:rPr lang="nl-NL" sz="1800" dirty="0"/>
              <a:t> “</a:t>
            </a:r>
            <a:r>
              <a:rPr lang="ro-RO" sz="1800" dirty="0"/>
              <a:t> look </a:t>
            </a:r>
            <a:r>
              <a:rPr lang="nl-NL" sz="1800" dirty="0"/>
              <a:t>profesional”.  </a:t>
            </a:r>
            <a:r>
              <a:rPr lang="ro-RO" sz="1800" dirty="0"/>
              <a:t>Faceți ceea ce vă face </a:t>
            </a:r>
            <a:r>
              <a:rPr lang="ro-RO" sz="1800" b="1" dirty="0"/>
              <a:t>pe voi </a:t>
            </a:r>
            <a:r>
              <a:rPr lang="ro-RO" sz="1800" dirty="0"/>
              <a:t>fericiți</a:t>
            </a:r>
            <a:r>
              <a:rPr lang="nl-NL" sz="1800" dirty="0"/>
              <a:t>!</a:t>
            </a:r>
          </a:p>
          <a:p>
            <a:r>
              <a:rPr lang="ro-RO" sz="1800" b="1" dirty="0"/>
              <a:t>Nu copiați identitatea altor echipe doar pentru că pare de succes</a:t>
            </a:r>
            <a:r>
              <a:rPr lang="nl-NL" sz="1800" dirty="0"/>
              <a:t>. </a:t>
            </a:r>
            <a:r>
              <a:rPr lang="ro-RO" sz="1800" dirty="0"/>
              <a:t>Probabil nu va funcționa pentru voi</a:t>
            </a:r>
            <a:r>
              <a:rPr lang="nl-NL" sz="1800" dirty="0"/>
              <a:t>. </a:t>
            </a:r>
            <a:r>
              <a:rPr lang="ro-RO" sz="1800" dirty="0"/>
              <a:t>Vezi deasupra</a:t>
            </a:r>
            <a:r>
              <a:rPr lang="nl-NL" sz="1800" dirty="0"/>
              <a:t>.</a:t>
            </a:r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57D82C-C5EC-C547-98E3-FC383D65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pic>
        <p:nvPicPr>
          <p:cNvPr id="7" name="Tijdelijke aanduiding voor inhoud 7">
            <a:extLst>
              <a:ext uri="{FF2B5EF4-FFF2-40B4-BE49-F238E27FC236}">
                <a16:creationId xmlns:a16="http://schemas.microsoft.com/office/drawing/2014/main" id="{29100B9F-68A3-4346-97B6-5E98B6658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4286377"/>
            <a:ext cx="4162350" cy="1922825"/>
          </a:xfrm>
          <a:prstGeom prst="rect">
            <a:avLst/>
          </a:prstGeom>
        </p:spPr>
      </p:pic>
      <p:sp>
        <p:nvSpPr>
          <p:cNvPr id="8" name="Tekstvak 8">
            <a:extLst>
              <a:ext uri="{FF2B5EF4-FFF2-40B4-BE49-F238E27FC236}">
                <a16:creationId xmlns:a16="http://schemas.microsoft.com/office/drawing/2014/main" id="{A14B397B-C8D2-294C-8A00-580546B29B67}"/>
              </a:ext>
            </a:extLst>
          </p:cNvPr>
          <p:cNvSpPr txBox="1"/>
          <p:nvPr/>
        </p:nvSpPr>
        <p:spPr>
          <a:xfrm>
            <a:off x="4791763" y="5273287"/>
            <a:ext cx="300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Pretty Smart </a:t>
            </a:r>
            <a:r>
              <a:rPr lang="ro-RO" i="1" dirty="0"/>
              <a:t>susținând</a:t>
            </a:r>
            <a:r>
              <a:rPr lang="nl-NL" i="1" dirty="0"/>
              <a:t> Droids </a:t>
            </a:r>
            <a:r>
              <a:rPr lang="ro-RO" i="1" dirty="0"/>
              <a:t>la</a:t>
            </a:r>
            <a:r>
              <a:rPr lang="nl-NL" i="1" dirty="0"/>
              <a:t> 2018 Detroit World Festival</a:t>
            </a:r>
          </a:p>
        </p:txBody>
      </p:sp>
    </p:spTree>
    <p:extLst>
      <p:ext uri="{BB962C8B-B14F-4D97-AF65-F5344CB8AC3E}">
        <p14:creationId xmlns:p14="http://schemas.microsoft.com/office/powerpoint/2010/main" val="3987294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287FC-74AE-5746-AE70-BECD3B0F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262B1-CB22-9445-B253-B9D11CF03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ro-RO" sz="2500" dirty="0"/>
              <a:t>Această lecție a fost realizată de </a:t>
            </a:r>
            <a:r>
              <a:rPr lang="en-US" sz="2500" dirty="0"/>
              <a:t>Pretty Smart Power Girls (https://www.facebook.com/prettysmartfll/)</a:t>
            </a:r>
          </a:p>
          <a:p>
            <a:r>
              <a:rPr lang="en-US" sz="2500" dirty="0"/>
              <a:t>M</a:t>
            </a:r>
            <a:r>
              <a:rPr lang="ro-RO" sz="2500" dirty="0"/>
              <a:t>ai multe lecții despre </a:t>
            </a:r>
            <a:r>
              <a:rPr lang="en-US" sz="2500" dirty="0"/>
              <a:t>FIRST LEGO League </a:t>
            </a:r>
            <a:r>
              <a:rPr lang="ro-RO" sz="2500" dirty="0"/>
              <a:t>sunt disponibile pe </a:t>
            </a:r>
            <a:r>
              <a:rPr lang="en-US" sz="2500" dirty="0">
                <a:solidFill>
                  <a:srgbClr val="0070C0"/>
                </a:solidFill>
                <a:hlinkClick r:id="rId2"/>
              </a:rPr>
              <a:t>www.flltutorials.com</a:t>
            </a:r>
            <a:endParaRPr lang="ro-RO" sz="2500" dirty="0">
              <a:solidFill>
                <a:srgbClr val="0070C0"/>
              </a:solidFill>
            </a:endParaRPr>
          </a:p>
          <a:p>
            <a:r>
              <a:rPr lang="ro-RO" sz="2500" dirty="0">
                <a:solidFill>
                  <a:srgbClr val="0070C0"/>
                </a:solidFill>
              </a:rPr>
              <a:t>Această lecție a fost tradusă în limba romană de echipa FTC Rosophia #21455</a:t>
            </a:r>
            <a:endParaRPr lang="en-US" sz="2500" dirty="0">
              <a:solidFill>
                <a:srgbClr val="0070C0"/>
              </a:solidFill>
            </a:endParaRP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25208-B353-F24A-96BF-1D4A675E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02C36-3BDD-554D-AAA8-3B1C67A71922}"/>
              </a:ext>
            </a:extLst>
          </p:cNvPr>
          <p:cNvSpPr txBox="1"/>
          <p:nvPr/>
        </p:nvSpPr>
        <p:spPr>
          <a:xfrm>
            <a:off x="572568" y="5047077"/>
            <a:ext cx="7989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Creative Commons Attribution-NonCommercial-ShareAlike 4.0 International License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001F77-6FF9-7E4D-917B-D94578C36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559" y="4035813"/>
            <a:ext cx="25527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8B653-36BC-4A49-878B-F5331E1C7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Să facem cunoștință cu autorii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18136-1ED3-6641-8E66-3A18D08B4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4003329" cy="4353215"/>
          </a:xfrm>
        </p:spPr>
        <p:txBody>
          <a:bodyPr>
            <a:normAutofit fontScale="70000" lnSpcReduction="20000"/>
          </a:bodyPr>
          <a:lstStyle/>
          <a:p>
            <a:r>
              <a:rPr lang="nl-NL" dirty="0"/>
              <a:t>Pretty Smart Power Girls </a:t>
            </a:r>
            <a:r>
              <a:rPr lang="ro-RO" dirty="0"/>
              <a:t>sunt o echipă prietenă din</a:t>
            </a:r>
            <a:r>
              <a:rPr lang="nl-NL" dirty="0"/>
              <a:t> Noordhorn, Groningen, The Netherlands</a:t>
            </a:r>
          </a:p>
          <a:p>
            <a:r>
              <a:rPr lang="ro-RO" dirty="0"/>
              <a:t>Este o echipă de fete</a:t>
            </a:r>
            <a:endParaRPr lang="nl-NL" dirty="0"/>
          </a:p>
          <a:p>
            <a:r>
              <a:rPr lang="nl-NL" dirty="0"/>
              <a:t>4th </a:t>
            </a:r>
            <a:r>
              <a:rPr lang="nl-NL" dirty="0" err="1"/>
              <a:t>year</a:t>
            </a:r>
            <a:r>
              <a:rPr lang="nl-NL" dirty="0"/>
              <a:t> in FIRST LEGO League </a:t>
            </a:r>
          </a:p>
          <a:p>
            <a:r>
              <a:rPr lang="nl-NL" dirty="0"/>
              <a:t>2018 </a:t>
            </a:r>
            <a:r>
              <a:rPr lang="nl-NL" dirty="0" err="1"/>
              <a:t>BeNeLux</a:t>
            </a:r>
            <a:r>
              <a:rPr lang="nl-NL" dirty="0"/>
              <a:t> </a:t>
            </a:r>
            <a:r>
              <a:rPr lang="nl-NL" dirty="0" err="1"/>
              <a:t>Champions</a:t>
            </a:r>
            <a:r>
              <a:rPr lang="nl-NL" dirty="0"/>
              <a:t> (Hydro Dynamics)</a:t>
            </a:r>
          </a:p>
          <a:p>
            <a:r>
              <a:rPr lang="nl-NL" dirty="0"/>
              <a:t>FIRST World Festival Detroit, MI 2018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278FA-41B3-F946-8A7C-E0AB9057D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pic>
        <p:nvPicPr>
          <p:cNvPr id="7" name="Tijdelijke aanduiding voor inhoud 12">
            <a:extLst>
              <a:ext uri="{FF2B5EF4-FFF2-40B4-BE49-F238E27FC236}">
                <a16:creationId xmlns:a16="http://schemas.microsoft.com/office/drawing/2014/main" id="{7DA69B17-3B7B-7D45-99C9-49692DBB12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708" y="2217126"/>
            <a:ext cx="3906838" cy="29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3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91" y="826464"/>
            <a:ext cx="7989752" cy="596796"/>
          </a:xfrm>
        </p:spPr>
        <p:txBody>
          <a:bodyPr>
            <a:normAutofit fontScale="90000"/>
          </a:bodyPr>
          <a:lstStyle/>
          <a:p>
            <a:r>
              <a:rPr lang="ro-RO" dirty="0"/>
              <a:t>De ce trebuie să dezvoltăm o identitate  a echipei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4"/>
            <a:ext cx="8207535" cy="3228291"/>
          </a:xfrm>
        </p:spPr>
        <p:txBody>
          <a:bodyPr>
            <a:normAutofit fontScale="92500" lnSpcReduction="20000"/>
          </a:bodyPr>
          <a:lstStyle/>
          <a:p>
            <a:r>
              <a:rPr lang="ro-RO" sz="2200" b="1" dirty="0">
                <a:solidFill>
                  <a:srgbClr val="FF0000"/>
                </a:solidFill>
              </a:rPr>
              <a:t>Ajută </a:t>
            </a:r>
            <a:r>
              <a:rPr lang="en-US" sz="2200" b="1" dirty="0">
                <a:solidFill>
                  <a:srgbClr val="FF0000"/>
                </a:solidFill>
              </a:rPr>
              <a:t>team building</a:t>
            </a:r>
            <a:r>
              <a:rPr lang="ro-RO" sz="2200" b="1" dirty="0">
                <a:solidFill>
                  <a:srgbClr val="FF0000"/>
                </a:solidFill>
              </a:rPr>
              <a:t>-ul</a:t>
            </a:r>
            <a:r>
              <a:rPr lang="en-US" sz="2200" dirty="0"/>
              <a:t>:  </a:t>
            </a:r>
            <a:r>
              <a:rPr lang="ro-RO" sz="2200" dirty="0"/>
              <a:t>a afla mai multe despre identitatea echipei, întărește echipa ta pentru apelează la o imagine comună pentru toți membrii echipei</a:t>
            </a:r>
            <a:r>
              <a:rPr lang="en-US" sz="2200" dirty="0"/>
              <a:t>.</a:t>
            </a:r>
          </a:p>
          <a:p>
            <a:r>
              <a:rPr lang="ro-RO" sz="2200" b="1" dirty="0">
                <a:solidFill>
                  <a:srgbClr val="FF0000"/>
                </a:solidFill>
              </a:rPr>
              <a:t>Ajută la recunoașterea echipei</a:t>
            </a:r>
            <a:r>
              <a:rPr lang="en-US" sz="2200" dirty="0"/>
              <a:t>: </a:t>
            </a:r>
            <a:r>
              <a:rPr lang="ro-RO" sz="2200" dirty="0"/>
              <a:t>a avea o identitate bine definită face echipa mai ușor de recunoscut și alte echipe și voluntari pot să-și aducă aminte de voi mai ușor de la un sezon la altul de la o competiție la alta.</a:t>
            </a:r>
            <a:endParaRPr lang="en-US" sz="2200" dirty="0"/>
          </a:p>
          <a:p>
            <a:r>
              <a:rPr lang="ro-RO" sz="2200" b="1" dirty="0">
                <a:solidFill>
                  <a:srgbClr val="FF0000"/>
                </a:solidFill>
              </a:rPr>
              <a:t>Te ajută să faci o impresie bună juraților</a:t>
            </a:r>
            <a:r>
              <a:rPr lang="en-US" sz="2200" dirty="0"/>
              <a:t>: </a:t>
            </a:r>
            <a:r>
              <a:rPr lang="ro-RO" sz="2200" dirty="0"/>
              <a:t> </a:t>
            </a:r>
            <a:r>
              <a:rPr lang="en-US" sz="2200" dirty="0"/>
              <a:t>FLL </a:t>
            </a:r>
            <a:r>
              <a:rPr lang="ro-RO" sz="2200" dirty="0"/>
              <a:t>este un sport cu jurați</a:t>
            </a:r>
            <a:r>
              <a:rPr lang="en-US" sz="2200" dirty="0"/>
              <a:t>. Ju</a:t>
            </a:r>
            <a:r>
              <a:rPr lang="ro-RO" sz="2200" dirty="0"/>
              <a:t>rații recunosc și apreciază eforturile tale să stabilești o identitate a echipei</a:t>
            </a:r>
            <a:r>
              <a:rPr lang="en-US" sz="2200" dirty="0"/>
              <a:t>.</a:t>
            </a:r>
          </a:p>
          <a:p>
            <a:r>
              <a:rPr lang="ro-RO" sz="2200" b="1" dirty="0">
                <a:solidFill>
                  <a:srgbClr val="FF0000"/>
                </a:solidFill>
              </a:rPr>
              <a:t>Este distractiv</a:t>
            </a:r>
            <a:r>
              <a:rPr lang="en-US" sz="2200" dirty="0"/>
              <a:t>. </a:t>
            </a:r>
            <a:r>
              <a:rPr lang="ro-RO" sz="2200" dirty="0"/>
              <a:t>Nu este nevoie de nicio explicație</a:t>
            </a:r>
            <a:r>
              <a:rPr lang="en-US" sz="2200" dirty="0"/>
              <a:t>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E041C1-7DA8-D74F-BD67-E7B5ED7C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D5E1552-7E4A-A44A-8AD8-3284E4395012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95A1AA-1C1C-1D42-A68A-D4A2E4B47F7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7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74346-0CC1-C343-A153-A79F3589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Cunoaște-ți echipa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3A1B1-FB3A-2F4D-A873-7DD925CE6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8223636" cy="4353215"/>
          </a:xfrm>
        </p:spPr>
        <p:txBody>
          <a:bodyPr>
            <a:normAutofit fontScale="92500" lnSpcReduction="10000"/>
          </a:bodyPr>
          <a:lstStyle/>
          <a:p>
            <a:r>
              <a:rPr lang="ro-RO" dirty="0"/>
              <a:t>Identitatea echipei tale poate fi planificată</a:t>
            </a:r>
            <a:r>
              <a:rPr lang="en-US" dirty="0"/>
              <a:t>. </a:t>
            </a:r>
            <a:r>
              <a:rPr lang="ro-RO" dirty="0"/>
              <a:t>Altele se pot adăuga în timp</a:t>
            </a:r>
            <a:r>
              <a:rPr lang="en-US" dirty="0"/>
              <a:t>.</a:t>
            </a:r>
            <a:endParaRPr lang="nl-NL" dirty="0"/>
          </a:p>
          <a:p>
            <a:r>
              <a:rPr lang="ro-RO" dirty="0"/>
              <a:t>Cel mai bun mod de a afla ce identitate a echipei ți se potrivește realizează mai multe exerciții ale Valorilor Fundamentale și </a:t>
            </a:r>
            <a:r>
              <a:rPr lang="nl-NL" dirty="0"/>
              <a:t>Team Building.</a:t>
            </a:r>
          </a:p>
          <a:p>
            <a:r>
              <a:rPr lang="ro-RO" dirty="0"/>
              <a:t>Poți găsi o mulțime de idei pe </a:t>
            </a:r>
            <a:r>
              <a:rPr lang="nl-NL" dirty="0">
                <a:hlinkClick r:id="rId2"/>
              </a:rPr>
              <a:t>FLLtutorials.com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3712E-092C-DE46-9902-098642FB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2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42799-EF64-0346-9B36-2776D23C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 identitate pentru un sezon sau beyond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802B5-CC50-9346-981A-80509E993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448B602-7DC1-324A-AD4E-EA39E7D98AFD}"/>
              </a:ext>
            </a:extLst>
          </p:cNvPr>
          <p:cNvSpPr txBox="1">
            <a:spLocks/>
          </p:cNvSpPr>
          <p:nvPr/>
        </p:nvSpPr>
        <p:spPr>
          <a:xfrm>
            <a:off x="581192" y="1737537"/>
            <a:ext cx="3593500" cy="10689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2400" b="1" dirty="0"/>
              <a:t>O singură dată</a:t>
            </a:r>
            <a:r>
              <a:rPr lang="nl-NL" sz="2400" b="1" dirty="0"/>
              <a:t>: </a:t>
            </a:r>
            <a:r>
              <a:rPr lang="ro-RO" sz="2400" dirty="0"/>
              <a:t>construiește o identitate pentru un singur sezon</a:t>
            </a:r>
            <a:endParaRPr lang="nl-NL" sz="2400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83AA1485-0ADC-D84D-B7BF-1C1A8891070E}"/>
              </a:ext>
            </a:extLst>
          </p:cNvPr>
          <p:cNvSpPr txBox="1">
            <a:spLocks/>
          </p:cNvSpPr>
          <p:nvPr/>
        </p:nvSpPr>
        <p:spPr>
          <a:xfrm>
            <a:off x="581192" y="2994214"/>
            <a:ext cx="3899527" cy="2934999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2400" dirty="0"/>
              <a:t>Poate echipa ta concurează doar o singură dată în</a:t>
            </a:r>
            <a:r>
              <a:rPr lang="nl-NL" sz="2400" dirty="0"/>
              <a:t> FLL</a:t>
            </a:r>
          </a:p>
          <a:p>
            <a:r>
              <a:rPr lang="ro-RO" sz="2400" dirty="0"/>
              <a:t>Dorești să empatizezi cu tema sezonului</a:t>
            </a:r>
            <a:endParaRPr lang="nl-NL" sz="2400" dirty="0"/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C9EFCC4A-2890-124C-83AF-4E8A52F4B645}"/>
              </a:ext>
            </a:extLst>
          </p:cNvPr>
          <p:cNvSpPr txBox="1">
            <a:spLocks/>
          </p:cNvSpPr>
          <p:nvPr/>
        </p:nvSpPr>
        <p:spPr>
          <a:xfrm>
            <a:off x="4663282" y="1737537"/>
            <a:ext cx="3669006" cy="1068972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b="1" dirty="0"/>
              <a:t>Pr</a:t>
            </a:r>
            <a:r>
              <a:rPr lang="ro-RO" sz="2400" b="1" dirty="0"/>
              <a:t>elungit</a:t>
            </a:r>
            <a:r>
              <a:rPr lang="nl-NL" sz="2400" dirty="0"/>
              <a:t>: </a:t>
            </a:r>
            <a:r>
              <a:rPr lang="ro-RO" sz="2400" dirty="0"/>
              <a:t>construiește o identitate pentru mai multe sezoane</a:t>
            </a:r>
            <a:endParaRPr lang="nl-NL" sz="2400" dirty="0"/>
          </a:p>
        </p:txBody>
      </p:sp>
      <p:sp>
        <p:nvSpPr>
          <p:cNvPr id="10" name="Tijdelijke aanduiding voor inhoud 8">
            <a:extLst>
              <a:ext uri="{FF2B5EF4-FFF2-40B4-BE49-F238E27FC236}">
                <a16:creationId xmlns:a16="http://schemas.microsoft.com/office/drawing/2014/main" id="{CA918676-A6E5-294F-ADBA-ED62D356F42A}"/>
              </a:ext>
            </a:extLst>
          </p:cNvPr>
          <p:cNvSpPr txBox="1">
            <a:spLocks/>
          </p:cNvSpPr>
          <p:nvPr/>
        </p:nvSpPr>
        <p:spPr>
          <a:xfrm>
            <a:off x="4663282" y="2994214"/>
            <a:ext cx="3907662" cy="2934999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2400" dirty="0"/>
              <a:t>Ținta voatră este să participi la mai multe sezoane de FLL</a:t>
            </a:r>
            <a:r>
              <a:rPr lang="nl-NL" sz="2400" dirty="0"/>
              <a:t>.</a:t>
            </a:r>
          </a:p>
          <a:p>
            <a:r>
              <a:rPr lang="ro-RO" sz="2400" dirty="0"/>
              <a:t>Dorești să empatizezi cu identitatea și specificul echipei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14985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920F2-5149-564A-ACF5-74DB052D6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Alegerea numelui echipei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822388-090B-B048-AE11-9D45D93E8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5962756" cy="4882333"/>
          </a:xfrm>
        </p:spPr>
        <p:txBody>
          <a:bodyPr>
            <a:normAutofit fontScale="92500" lnSpcReduction="10000"/>
          </a:bodyPr>
          <a:lstStyle/>
          <a:p>
            <a:r>
              <a:rPr lang="ro-RO" sz="2000" b="1" dirty="0">
                <a:solidFill>
                  <a:srgbClr val="FF0000"/>
                </a:solidFill>
              </a:rPr>
              <a:t>Pe baza temei</a:t>
            </a:r>
            <a:r>
              <a:rPr lang="nl-NL" sz="2000" b="1" dirty="0">
                <a:solidFill>
                  <a:srgbClr val="FF0000"/>
                </a:solidFill>
              </a:rPr>
              <a:t>:</a:t>
            </a:r>
            <a:r>
              <a:rPr lang="nl-NL" sz="2000" dirty="0">
                <a:solidFill>
                  <a:srgbClr val="FF0000"/>
                </a:solidFill>
              </a:rPr>
              <a:t> </a:t>
            </a:r>
            <a:r>
              <a:rPr lang="ro-RO" sz="2000" dirty="0"/>
              <a:t>Alege numele echipei ținând cont de tema sezonului</a:t>
            </a:r>
            <a:r>
              <a:rPr lang="nl-NL" sz="2000" dirty="0"/>
              <a:t>. </a:t>
            </a:r>
            <a:r>
              <a:rPr lang="ro-RO" sz="2000" dirty="0"/>
              <a:t>Pentru sezonul </a:t>
            </a:r>
            <a:r>
              <a:rPr lang="nl-NL" sz="2000" dirty="0"/>
              <a:t>Hydro Dynamics season </a:t>
            </a:r>
            <a:r>
              <a:rPr lang="ro-RO" sz="2000" dirty="0"/>
              <a:t>multe echipe au ales </a:t>
            </a:r>
            <a:r>
              <a:rPr lang="nl-NL" sz="2000" dirty="0"/>
              <a:t>‘</a:t>
            </a:r>
            <a:r>
              <a:rPr lang="nl-NL" sz="2000" i="1" dirty="0"/>
              <a:t>hydro’</a:t>
            </a:r>
            <a:r>
              <a:rPr lang="nl-NL" sz="2000" dirty="0"/>
              <a:t>, ‘</a:t>
            </a:r>
            <a:r>
              <a:rPr lang="nl-NL" sz="2000" i="1" dirty="0"/>
              <a:t>aqua’</a:t>
            </a:r>
            <a:r>
              <a:rPr lang="nl-NL" sz="2000" dirty="0"/>
              <a:t> or ‘</a:t>
            </a:r>
            <a:r>
              <a:rPr lang="nl-NL" sz="2000" i="1" dirty="0"/>
              <a:t>water’</a:t>
            </a:r>
            <a:r>
              <a:rPr lang="nl-NL" sz="2000" dirty="0"/>
              <a:t> </a:t>
            </a:r>
            <a:r>
              <a:rPr lang="ro-RO" sz="2000" dirty="0"/>
              <a:t>în numele lor</a:t>
            </a:r>
            <a:r>
              <a:rPr lang="nl-NL" sz="2000" dirty="0"/>
              <a:t>. </a:t>
            </a:r>
          </a:p>
          <a:p>
            <a:pPr lvl="1"/>
            <a:r>
              <a:rPr lang="nl-NL" sz="1600" i="1" dirty="0"/>
              <a:t>Example: </a:t>
            </a:r>
            <a:r>
              <a:rPr lang="nl-NL" sz="1600" dirty="0"/>
              <a:t>Hydrabots, Water BuffaLEGOs,  Aqua Challengers, The Hydro Haulks. </a:t>
            </a:r>
            <a:r>
              <a:rPr lang="nl-NL" sz="1600" dirty="0">
                <a:solidFill>
                  <a:srgbClr val="00B050"/>
                </a:solidFill>
              </a:rPr>
              <a:t>Pros: </a:t>
            </a:r>
            <a:r>
              <a:rPr lang="ro-RO" sz="1600" dirty="0">
                <a:solidFill>
                  <a:srgbClr val="00B050"/>
                </a:solidFill>
              </a:rPr>
              <a:t>se potrivește temei</a:t>
            </a:r>
            <a:r>
              <a:rPr lang="nl-NL" sz="1600" dirty="0">
                <a:solidFill>
                  <a:srgbClr val="00B050"/>
                </a:solidFill>
              </a:rPr>
              <a:t>, </a:t>
            </a:r>
            <a:r>
              <a:rPr lang="ro-RO" sz="1600" dirty="0">
                <a:solidFill>
                  <a:srgbClr val="00B050"/>
                </a:solidFill>
              </a:rPr>
              <a:t>este spectaculos</a:t>
            </a:r>
            <a:r>
              <a:rPr lang="nl-NL" sz="1600" dirty="0">
                <a:solidFill>
                  <a:srgbClr val="00B050"/>
                </a:solidFill>
              </a:rPr>
              <a:t>. </a:t>
            </a:r>
            <a:r>
              <a:rPr lang="nl-NL" sz="1600" dirty="0">
                <a:solidFill>
                  <a:srgbClr val="FF0000"/>
                </a:solidFill>
              </a:rPr>
              <a:t>Cons: </a:t>
            </a:r>
            <a:r>
              <a:rPr lang="ro-RO" sz="1600" dirty="0">
                <a:solidFill>
                  <a:srgbClr val="FF0000"/>
                </a:solidFill>
              </a:rPr>
              <a:t>Poate fi folosit doar o singură dată</a:t>
            </a:r>
            <a:endParaRPr lang="nl-NL" sz="1600" dirty="0">
              <a:solidFill>
                <a:srgbClr val="FF0000"/>
              </a:solidFill>
            </a:endParaRPr>
          </a:p>
          <a:p>
            <a:r>
              <a:rPr lang="ro-RO" sz="2000" b="1" dirty="0">
                <a:solidFill>
                  <a:srgbClr val="FF0000"/>
                </a:solidFill>
              </a:rPr>
              <a:t>Pe baza locației sau organizației</a:t>
            </a:r>
            <a:r>
              <a:rPr lang="nl-NL" sz="2000" b="1" dirty="0"/>
              <a:t>: </a:t>
            </a:r>
            <a:r>
              <a:rPr lang="ro-RO" sz="2000" dirty="0"/>
              <a:t>Alege numele pe baza orașului sau a școlii de unde veniți</a:t>
            </a:r>
            <a:r>
              <a:rPr lang="nl-NL" sz="2000" dirty="0"/>
              <a:t>. </a:t>
            </a:r>
          </a:p>
          <a:p>
            <a:pPr lvl="1"/>
            <a:r>
              <a:rPr lang="nl-NL" sz="1600" dirty="0" err="1"/>
              <a:t>Examples</a:t>
            </a:r>
            <a:r>
              <a:rPr lang="nl-NL" sz="1600" dirty="0"/>
              <a:t>: Princeton </a:t>
            </a:r>
            <a:r>
              <a:rPr lang="nl-NL" sz="1600" dirty="0" err="1"/>
              <a:t>Unimators</a:t>
            </a:r>
            <a:r>
              <a:rPr lang="nl-NL" sz="1600" dirty="0"/>
              <a:t>, </a:t>
            </a:r>
            <a:r>
              <a:rPr lang="nl-NL" sz="1600" dirty="0" err="1"/>
              <a:t>Pennsylvania's</a:t>
            </a:r>
            <a:r>
              <a:rPr lang="nl-NL" sz="1600" dirty="0"/>
              <a:t> </a:t>
            </a:r>
            <a:r>
              <a:rPr lang="nl-NL" sz="1600" dirty="0" err="1"/>
              <a:t>Finest</a:t>
            </a:r>
            <a:r>
              <a:rPr lang="nl-NL" sz="1600" dirty="0"/>
              <a:t> </a:t>
            </a:r>
            <a:r>
              <a:rPr lang="nl-NL" sz="1600" dirty="0" err="1"/>
              <a:t>Robotics</a:t>
            </a:r>
            <a:r>
              <a:rPr lang="nl-NL" sz="1600" dirty="0"/>
              <a:t>, </a:t>
            </a:r>
            <a:r>
              <a:rPr lang="nl-NL" sz="1600" dirty="0" err="1"/>
              <a:t>Cadmes</a:t>
            </a:r>
            <a:r>
              <a:rPr lang="nl-NL" sz="1600" dirty="0"/>
              <a:t> Creators, </a:t>
            </a:r>
            <a:r>
              <a:rPr lang="nl-NL" sz="1600" dirty="0" err="1"/>
              <a:t>Frencken’s</a:t>
            </a:r>
            <a:r>
              <a:rPr lang="nl-NL" sz="1600" dirty="0"/>
              <a:t> </a:t>
            </a:r>
            <a:r>
              <a:rPr lang="nl-NL" sz="1600" dirty="0" err="1"/>
              <a:t>Future</a:t>
            </a:r>
            <a:r>
              <a:rPr lang="nl-NL" sz="1600" dirty="0"/>
              <a:t>. </a:t>
            </a:r>
            <a:r>
              <a:rPr lang="nl-NL" sz="1600" dirty="0">
                <a:solidFill>
                  <a:srgbClr val="00B050"/>
                </a:solidFill>
              </a:rPr>
              <a:t>Pros: </a:t>
            </a:r>
            <a:r>
              <a:rPr lang="ro-RO" sz="1600" dirty="0">
                <a:solidFill>
                  <a:srgbClr val="00B050"/>
                </a:solidFill>
              </a:rPr>
              <a:t>Ușor, identificabil</a:t>
            </a:r>
            <a:r>
              <a:rPr lang="nl-NL" sz="1600" dirty="0">
                <a:solidFill>
                  <a:srgbClr val="00B050"/>
                </a:solidFill>
              </a:rPr>
              <a:t>, reu</a:t>
            </a:r>
            <a:r>
              <a:rPr lang="ro-RO" sz="1600" dirty="0">
                <a:solidFill>
                  <a:srgbClr val="00B050"/>
                </a:solidFill>
              </a:rPr>
              <a:t>tilizabil</a:t>
            </a:r>
            <a:r>
              <a:rPr lang="nl-NL" sz="1600" dirty="0"/>
              <a:t>. </a:t>
            </a:r>
            <a:r>
              <a:rPr lang="nl-NL" sz="1600" dirty="0">
                <a:solidFill>
                  <a:srgbClr val="FF0000"/>
                </a:solidFill>
              </a:rPr>
              <a:t>Cons: </a:t>
            </a:r>
            <a:r>
              <a:rPr lang="ro-RO" sz="1600" dirty="0">
                <a:solidFill>
                  <a:srgbClr val="FF0000"/>
                </a:solidFill>
              </a:rPr>
              <a:t>uneori puțin memorabil</a:t>
            </a:r>
            <a:endParaRPr lang="nl-NL" sz="1600" dirty="0">
              <a:solidFill>
                <a:srgbClr val="FF0000"/>
              </a:solidFill>
            </a:endParaRPr>
          </a:p>
          <a:p>
            <a:r>
              <a:rPr lang="ro-RO" sz="2000" b="1" dirty="0">
                <a:solidFill>
                  <a:srgbClr val="FF0000"/>
                </a:solidFill>
              </a:rPr>
              <a:t>Nume fanteziste</a:t>
            </a:r>
            <a:r>
              <a:rPr lang="nl-NL" sz="2000" b="1" dirty="0">
                <a:solidFill>
                  <a:srgbClr val="FF0000"/>
                </a:solidFill>
              </a:rPr>
              <a:t>: </a:t>
            </a:r>
            <a:r>
              <a:rPr lang="ro-RO" sz="2000" dirty="0"/>
              <a:t>Creează propriul nume. Poate fi orice nume echipa ta se simte confortabil cu</a:t>
            </a:r>
            <a:r>
              <a:rPr lang="nl-NL" sz="2000" dirty="0"/>
              <a:t>. </a:t>
            </a:r>
            <a:r>
              <a:rPr lang="ro-RO" sz="2000" dirty="0"/>
              <a:t>Poate fi descriptiv sau doar inventat</a:t>
            </a:r>
            <a:r>
              <a:rPr lang="nl-NL" sz="2000" dirty="0"/>
              <a:t>. </a:t>
            </a:r>
            <a:r>
              <a:rPr lang="ro-RO" sz="2000" dirty="0"/>
              <a:t>Fii creativ</a:t>
            </a:r>
            <a:r>
              <a:rPr lang="nl-NL" sz="2000" dirty="0"/>
              <a:t>! </a:t>
            </a:r>
          </a:p>
          <a:p>
            <a:pPr lvl="1"/>
            <a:r>
              <a:rPr lang="nl-NL" sz="1600" dirty="0">
                <a:solidFill>
                  <a:srgbClr val="00B050"/>
                </a:solidFill>
              </a:rPr>
              <a:t>Pros: Spectacu</a:t>
            </a:r>
            <a:r>
              <a:rPr lang="ro-RO" sz="1600" dirty="0">
                <a:solidFill>
                  <a:srgbClr val="00B050"/>
                </a:solidFill>
              </a:rPr>
              <a:t>los, reutilizabil, identificabil ușor, creativ</a:t>
            </a:r>
            <a:r>
              <a:rPr lang="nl-NL" sz="1600" dirty="0"/>
              <a:t>. </a:t>
            </a:r>
            <a:r>
              <a:rPr lang="nl-NL" sz="1600" dirty="0">
                <a:solidFill>
                  <a:srgbClr val="FF0000"/>
                </a:solidFill>
              </a:rPr>
              <a:t>Cons: </a:t>
            </a:r>
            <a:r>
              <a:rPr lang="ro-RO" sz="1600" dirty="0">
                <a:solidFill>
                  <a:srgbClr val="FF0000"/>
                </a:solidFill>
              </a:rPr>
              <a:t>poate școala ta sau sponsorul dorește altceva</a:t>
            </a:r>
            <a:endParaRPr lang="nl-NL" sz="1600" dirty="0">
              <a:solidFill>
                <a:srgbClr val="FF0000"/>
              </a:solidFill>
            </a:endParaRPr>
          </a:p>
          <a:p>
            <a:endParaRPr lang="nl-NL" sz="18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B947A7-2A94-4D4E-B5F7-0863E456F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039772-C553-674E-B1E4-9F46A98CD5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271" y="1505583"/>
            <a:ext cx="1318004" cy="1318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606370-9098-6848-BD8D-0EA1D0510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684" y="2119639"/>
            <a:ext cx="1375026" cy="13750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63CA68-504B-EA4E-820D-44DC6A631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454" y="3813254"/>
            <a:ext cx="2210548" cy="505268"/>
          </a:xfrm>
          <a:prstGeom prst="rect">
            <a:avLst/>
          </a:prstGeom>
        </p:spPr>
      </p:pic>
      <p:pic>
        <p:nvPicPr>
          <p:cNvPr id="12" name="Afbeelding 7">
            <a:extLst>
              <a:ext uri="{FF2B5EF4-FFF2-40B4-BE49-F238E27FC236}">
                <a16:creationId xmlns:a16="http://schemas.microsoft.com/office/drawing/2014/main" id="{739619BD-D42A-164F-B78E-5207F441F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758" y="4802176"/>
            <a:ext cx="1338337" cy="117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4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4E0FFF-59D2-CE4D-93E5-E9056A2F2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Studiu de caz</a:t>
            </a:r>
            <a:r>
              <a:rPr lang="nl-NL" dirty="0"/>
              <a:t>: </a:t>
            </a:r>
            <a:r>
              <a:rPr lang="ro-RO" dirty="0"/>
              <a:t>cum am ales numele nostru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D7475D-179F-0B4A-81A9-B59654826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6575707" cy="4353215"/>
          </a:xfrm>
        </p:spPr>
        <p:txBody>
          <a:bodyPr>
            <a:normAutofit fontScale="85000" lnSpcReduction="10000"/>
          </a:bodyPr>
          <a:lstStyle/>
          <a:p>
            <a:r>
              <a:rPr lang="ro-RO" sz="2000" dirty="0"/>
              <a:t>Voiam un nume cu rezonanță internațională</a:t>
            </a:r>
            <a:r>
              <a:rPr lang="nl-NL" sz="2000" dirty="0"/>
              <a:t>, </a:t>
            </a:r>
            <a:r>
              <a:rPr lang="ro-RO" sz="2000" dirty="0"/>
              <a:t>așa că am ales un nume englezesc deși suntem din Olanda</a:t>
            </a:r>
            <a:r>
              <a:rPr lang="nl-NL" sz="2000" dirty="0"/>
              <a:t>.</a:t>
            </a:r>
          </a:p>
          <a:p>
            <a:r>
              <a:rPr lang="ro-RO" sz="2000" dirty="0"/>
              <a:t>Noi suntem doar fete</a:t>
            </a:r>
            <a:r>
              <a:rPr lang="nl-NL" sz="2000" dirty="0"/>
              <a:t>. </a:t>
            </a:r>
            <a:r>
              <a:rPr lang="ro-RO" sz="2000" dirty="0"/>
              <a:t> Așa că</a:t>
            </a:r>
            <a:r>
              <a:rPr lang="nl-NL" sz="2000" dirty="0"/>
              <a:t>”</a:t>
            </a:r>
            <a:r>
              <a:rPr lang="nl-NL" sz="2000" dirty="0">
                <a:solidFill>
                  <a:srgbClr val="FF0000"/>
                </a:solidFill>
              </a:rPr>
              <a:t>Girls</a:t>
            </a:r>
            <a:r>
              <a:rPr lang="nl-NL" sz="2000" dirty="0"/>
              <a:t>” </a:t>
            </a:r>
            <a:r>
              <a:rPr lang="ro-RO" sz="2000" dirty="0"/>
              <a:t>trebuie să fie în numele nostru</a:t>
            </a:r>
            <a:r>
              <a:rPr lang="nl-NL" sz="2000" dirty="0"/>
              <a:t>.</a:t>
            </a:r>
          </a:p>
          <a:p>
            <a:r>
              <a:rPr lang="ro-RO" sz="2000" dirty="0"/>
              <a:t>Ne-am distrat că </a:t>
            </a:r>
            <a:r>
              <a:rPr lang="nl-NL" sz="2000" dirty="0"/>
              <a:t>“</a:t>
            </a:r>
            <a:r>
              <a:rPr lang="nl-NL" sz="2000" dirty="0">
                <a:solidFill>
                  <a:srgbClr val="FF0000"/>
                </a:solidFill>
              </a:rPr>
              <a:t>pretty”</a:t>
            </a:r>
            <a:r>
              <a:rPr lang="nl-NL" sz="2000" dirty="0"/>
              <a:t> </a:t>
            </a:r>
            <a:r>
              <a:rPr lang="ro-RO" sz="2000" dirty="0"/>
              <a:t>este ACEL element definitoriu pentru o fată</a:t>
            </a:r>
            <a:r>
              <a:rPr lang="nl-NL" sz="2000" dirty="0"/>
              <a:t>. </a:t>
            </a:r>
            <a:r>
              <a:rPr lang="ro-RO" sz="2000" dirty="0"/>
              <a:t> Noi suntem la fel de</a:t>
            </a:r>
            <a:r>
              <a:rPr lang="nl-NL" sz="2000" dirty="0"/>
              <a:t> </a:t>
            </a:r>
            <a:r>
              <a:rPr lang="nl-NL" sz="2000" dirty="0">
                <a:solidFill>
                  <a:srgbClr val="FF0000"/>
                </a:solidFill>
              </a:rPr>
              <a:t>smart</a:t>
            </a:r>
            <a:r>
              <a:rPr lang="nl-NL" sz="2000" dirty="0"/>
              <a:t> </a:t>
            </a:r>
            <a:r>
              <a:rPr lang="ro-RO" sz="2000" dirty="0"/>
              <a:t>ca și băieții</a:t>
            </a:r>
            <a:r>
              <a:rPr lang="nl-NL" sz="2000" dirty="0"/>
              <a:t>.</a:t>
            </a:r>
          </a:p>
          <a:p>
            <a:r>
              <a:rPr lang="ro-RO" sz="2000" dirty="0"/>
              <a:t>Așa că am ajuns la </a:t>
            </a:r>
            <a:r>
              <a:rPr lang="nl-NL" sz="2000" dirty="0"/>
              <a:t>Pretty Smart Girls. </a:t>
            </a:r>
            <a:r>
              <a:rPr lang="ro-RO" sz="2000" dirty="0"/>
              <a:t>Antrenorul nostru ne-a explicat că în context ,,</a:t>
            </a:r>
            <a:r>
              <a:rPr lang="nl-NL" sz="2000" dirty="0"/>
              <a:t>Pretty Smart</a:t>
            </a:r>
            <a:r>
              <a:rPr lang="en-US" sz="2000" dirty="0"/>
              <a:t>’’</a:t>
            </a:r>
            <a:r>
              <a:rPr lang="ro-RO" sz="2000" dirty="0"/>
              <a:t> poate însemna un lucru diferit, este un </a:t>
            </a:r>
            <a:r>
              <a:rPr lang="ro-RO" sz="2000" b="1" dirty="0"/>
              <a:t>joc de cuvinte</a:t>
            </a:r>
            <a:r>
              <a:rPr lang="ro-RO" sz="2000" dirty="0"/>
              <a:t>. </a:t>
            </a:r>
            <a:r>
              <a:rPr lang="nl-NL" sz="2000" dirty="0"/>
              <a:t> Pretty </a:t>
            </a:r>
            <a:r>
              <a:rPr lang="ro-RO" sz="2000" dirty="0"/>
              <a:t>poate însemna</a:t>
            </a:r>
            <a:r>
              <a:rPr lang="nl-NL" sz="2000" dirty="0"/>
              <a:t> “</a:t>
            </a:r>
            <a:r>
              <a:rPr lang="ro-RO" sz="2000" dirty="0"/>
              <a:t>frumos</a:t>
            </a:r>
            <a:r>
              <a:rPr lang="nl-NL" sz="2000" dirty="0"/>
              <a:t>”, </a:t>
            </a:r>
            <a:r>
              <a:rPr lang="ro-RO" sz="2000" dirty="0"/>
              <a:t>dar poate însemna și </a:t>
            </a:r>
            <a:r>
              <a:rPr lang="nl-NL" sz="2000" dirty="0"/>
              <a:t>“</a:t>
            </a:r>
            <a:r>
              <a:rPr lang="ro-RO" sz="2000" dirty="0"/>
              <a:t>aproape</a:t>
            </a:r>
            <a:r>
              <a:rPr lang="nl-NL" sz="2000" dirty="0"/>
              <a:t>”. </a:t>
            </a:r>
            <a:r>
              <a:rPr lang="ro-RO" sz="2000" dirty="0"/>
              <a:t> Și ,,S</a:t>
            </a:r>
            <a:r>
              <a:rPr lang="nl-NL" sz="2000" dirty="0"/>
              <a:t>mart</a:t>
            </a:r>
            <a:r>
              <a:rPr lang="en-US" sz="2000" dirty="0"/>
              <a:t>’’ </a:t>
            </a:r>
            <a:r>
              <a:rPr lang="ro-RO" sz="2000" dirty="0"/>
              <a:t>î</a:t>
            </a:r>
            <a:r>
              <a:rPr lang="en-US" sz="2000" dirty="0" err="1"/>
              <a:t>nse</a:t>
            </a:r>
            <a:r>
              <a:rPr lang="ro-RO" sz="2000" dirty="0"/>
              <a:t>a</a:t>
            </a:r>
            <a:r>
              <a:rPr lang="en-US" sz="2000" dirty="0" err="1"/>
              <a:t>mn</a:t>
            </a:r>
            <a:r>
              <a:rPr lang="ro-RO" sz="2000" dirty="0"/>
              <a:t>ă</a:t>
            </a:r>
            <a:r>
              <a:rPr lang="nl-NL" sz="2000" dirty="0"/>
              <a:t> “intelligent”, </a:t>
            </a:r>
            <a:r>
              <a:rPr lang="ro-RO" sz="2000" dirty="0"/>
              <a:t>dar și </a:t>
            </a:r>
            <a:r>
              <a:rPr lang="nl-NL" sz="2000" dirty="0"/>
              <a:t>“</a:t>
            </a:r>
            <a:r>
              <a:rPr lang="ro-RO" sz="2000" dirty="0"/>
              <a:t>stilat, la modă</a:t>
            </a:r>
            <a:r>
              <a:rPr lang="nl-NL" sz="2000" dirty="0"/>
              <a:t>”.  </a:t>
            </a:r>
            <a:r>
              <a:rPr lang="ro-RO" sz="2000" dirty="0"/>
              <a:t>Această combinație </a:t>
            </a:r>
            <a:r>
              <a:rPr lang="nl-NL" sz="2000" dirty="0"/>
              <a:t>“pretty smart” </a:t>
            </a:r>
            <a:r>
              <a:rPr lang="ro-RO" sz="2000" dirty="0"/>
              <a:t>poate însemna multe lucruri</a:t>
            </a:r>
            <a:r>
              <a:rPr lang="nl-NL" sz="2000" dirty="0"/>
              <a:t>!</a:t>
            </a:r>
          </a:p>
          <a:p>
            <a:r>
              <a:rPr lang="nl-NL" sz="2000" dirty="0">
                <a:solidFill>
                  <a:srgbClr val="FF0000"/>
                </a:solidFill>
              </a:rPr>
              <a:t>POWER</a:t>
            </a:r>
            <a:r>
              <a:rPr lang="nl-NL" sz="2000" dirty="0"/>
              <a:t> i</a:t>
            </a:r>
            <a:r>
              <a:rPr lang="ro-RO" sz="2000" dirty="0"/>
              <a:t>este acronimul pentru ceea ce facem în olandeză</a:t>
            </a:r>
            <a:r>
              <a:rPr lang="nl-NL" sz="2000" dirty="0"/>
              <a:t>: </a:t>
            </a:r>
            <a:r>
              <a:rPr lang="nl-NL" sz="2000" dirty="0">
                <a:solidFill>
                  <a:srgbClr val="FF0000"/>
                </a:solidFill>
              </a:rPr>
              <a:t>P</a:t>
            </a:r>
            <a:r>
              <a:rPr lang="nl-NL" sz="2000" dirty="0"/>
              <a:t>rogramming, </a:t>
            </a:r>
            <a:r>
              <a:rPr lang="nl-NL" sz="2000" dirty="0">
                <a:solidFill>
                  <a:srgbClr val="FF0000"/>
                </a:solidFill>
              </a:rPr>
              <a:t>O</a:t>
            </a:r>
            <a:r>
              <a:rPr lang="nl-NL" sz="2000" dirty="0"/>
              <a:t>nderzoek (research), </a:t>
            </a:r>
            <a:r>
              <a:rPr lang="nl-NL" sz="2000" dirty="0">
                <a:solidFill>
                  <a:srgbClr val="FF0000"/>
                </a:solidFill>
              </a:rPr>
              <a:t>W</a:t>
            </a:r>
            <a:r>
              <a:rPr lang="nl-NL" sz="2000" dirty="0"/>
              <a:t>etenschap (science), </a:t>
            </a:r>
            <a:r>
              <a:rPr lang="nl-NL" sz="2000" dirty="0">
                <a:solidFill>
                  <a:srgbClr val="FF0000"/>
                </a:solidFill>
              </a:rPr>
              <a:t>E</a:t>
            </a:r>
            <a:r>
              <a:rPr lang="nl-NL" sz="2000" dirty="0"/>
              <a:t>xperimenting, </a:t>
            </a:r>
            <a:r>
              <a:rPr lang="nl-NL" sz="2000" dirty="0">
                <a:solidFill>
                  <a:srgbClr val="FF0000"/>
                </a:solidFill>
              </a:rPr>
              <a:t>R</a:t>
            </a:r>
            <a:r>
              <a:rPr lang="nl-NL" sz="2000" dirty="0"/>
              <a:t>obotics.</a:t>
            </a:r>
          </a:p>
          <a:p>
            <a:r>
              <a:rPr lang="ro-RO" sz="2000" dirty="0"/>
              <a:t>Toate astea combinate ne fac </a:t>
            </a:r>
            <a:r>
              <a:rPr lang="nl-NL" sz="2000" b="1" i="1" dirty="0">
                <a:solidFill>
                  <a:srgbClr val="FF0000"/>
                </a:solidFill>
              </a:rPr>
              <a:t>Pretty Smart POWER Girls</a:t>
            </a:r>
            <a:r>
              <a:rPr lang="nl-NL" sz="2000" dirty="0"/>
              <a:t>.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BF69BD-F8DA-4B4D-84CF-87C6EA1DE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pic>
        <p:nvPicPr>
          <p:cNvPr id="7" name="Afbeelding 7">
            <a:extLst>
              <a:ext uri="{FF2B5EF4-FFF2-40B4-BE49-F238E27FC236}">
                <a16:creationId xmlns:a16="http://schemas.microsoft.com/office/drawing/2014/main" id="{0165D4FB-B329-1C45-AA27-260ECF08E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798" y="2713054"/>
            <a:ext cx="1885310" cy="16581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407FF5-E561-7E4A-8DAD-1949A826EF3F}"/>
              </a:ext>
            </a:extLst>
          </p:cNvPr>
          <p:cNvSpPr txBox="1"/>
          <p:nvPr/>
        </p:nvSpPr>
        <p:spPr>
          <a:xfrm>
            <a:off x="1020200" y="5751862"/>
            <a:ext cx="711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Orice nume alegi, asigură-te că înseamnă ceva pentru echipa 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95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Dezvoltarea logo-ului echipei</a:t>
            </a:r>
            <a:endParaRPr lang="en-US" dirty="0"/>
          </a:p>
        </p:txBody>
      </p:sp>
      <p:sp>
        <p:nvSpPr>
          <p:cNvPr id="18" name="Tijdelijke aanduiding voor inhoud 17">
            <a:extLst>
              <a:ext uri="{FF2B5EF4-FFF2-40B4-BE49-F238E27FC236}">
                <a16:creationId xmlns:a16="http://schemas.microsoft.com/office/drawing/2014/main" id="{E6014D2F-559F-804F-A7CC-9B3934FF9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5319662" cy="4353215"/>
          </a:xfrm>
        </p:spPr>
        <p:txBody>
          <a:bodyPr>
            <a:normAutofit fontScale="62500" lnSpcReduction="20000"/>
          </a:bodyPr>
          <a:lstStyle/>
          <a:p>
            <a:r>
              <a:rPr lang="ro-RO" dirty="0"/>
              <a:t>Fiecare echipă are nevoie de un nume</a:t>
            </a:r>
            <a:endParaRPr lang="nl-NL" dirty="0"/>
          </a:p>
          <a:p>
            <a:r>
              <a:rPr lang="ro-RO" dirty="0"/>
              <a:t>Logo-ul echipei este opțional</a:t>
            </a:r>
            <a:r>
              <a:rPr lang="nl-NL" dirty="0"/>
              <a:t>, </a:t>
            </a:r>
            <a:r>
              <a:rPr lang="ro-RO" dirty="0"/>
              <a:t>dar distractiv</a:t>
            </a:r>
            <a:r>
              <a:rPr lang="nl-NL" dirty="0"/>
              <a:t>!</a:t>
            </a:r>
          </a:p>
          <a:p>
            <a:endParaRPr lang="nl-NL" dirty="0"/>
          </a:p>
          <a:p>
            <a:r>
              <a:rPr lang="ro-RO" dirty="0"/>
              <a:t>Avem un logo colorat care reprezintă toată distracția și diversitatea și pasiunea pentru pentru știință</a:t>
            </a:r>
            <a:r>
              <a:rPr lang="nl-NL" dirty="0"/>
              <a:t>.</a:t>
            </a:r>
          </a:p>
          <a:p>
            <a:r>
              <a:rPr lang="ro-RO" dirty="0"/>
              <a:t>Cuvintele din logo au un aspect care corespunde restului imaginii</a:t>
            </a:r>
            <a:r>
              <a:rPr lang="nl-NL" dirty="0"/>
              <a:t>.</a:t>
            </a:r>
          </a:p>
          <a:p>
            <a:r>
              <a:rPr lang="ro-RO" dirty="0"/>
              <a:t>Avem logo-uri diferite pentru on</a:t>
            </a:r>
            <a:r>
              <a:rPr lang="nl-NL" dirty="0"/>
              <a:t>line/print </a:t>
            </a:r>
            <a:r>
              <a:rPr lang="ro-RO" dirty="0"/>
              <a:t>și pentru tricouri</a:t>
            </a:r>
            <a:r>
              <a:rPr lang="nl-NL" dirty="0"/>
              <a:t>. </a:t>
            </a:r>
            <a:r>
              <a:rPr lang="ro-RO" dirty="0"/>
              <a:t>Dar sunt ușor de identificat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E041C1-7DA8-D74F-BD67-E7B5ED7C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D5E1552-7E4A-A44A-8AD8-3284E4395012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95A1AA-1C1C-1D42-A68A-D4A2E4B47F7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Afbeelding 7">
            <a:extLst>
              <a:ext uri="{FF2B5EF4-FFF2-40B4-BE49-F238E27FC236}">
                <a16:creationId xmlns:a16="http://schemas.microsoft.com/office/drawing/2014/main" id="{3A3E1105-D12A-504C-8966-654A7F93E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826" y="1733560"/>
            <a:ext cx="1807884" cy="1590067"/>
          </a:xfrm>
          <a:prstGeom prst="rect">
            <a:avLst/>
          </a:prstGeom>
        </p:spPr>
      </p:pic>
      <p:pic>
        <p:nvPicPr>
          <p:cNvPr id="11" name="Afbeelding 9">
            <a:extLst>
              <a:ext uri="{FF2B5EF4-FFF2-40B4-BE49-F238E27FC236}">
                <a16:creationId xmlns:a16="http://schemas.microsoft.com/office/drawing/2014/main" id="{76A08530-6F71-E046-A7E1-5D0DA36C6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7641" y="3857071"/>
            <a:ext cx="2199743" cy="21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9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C28A29-2833-244F-83C4-412EDDC93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81" y="839410"/>
            <a:ext cx="7989752" cy="596796"/>
          </a:xfrm>
        </p:spPr>
        <p:txBody>
          <a:bodyPr>
            <a:normAutofit fontScale="90000"/>
          </a:bodyPr>
          <a:lstStyle/>
          <a:p>
            <a:r>
              <a:rPr lang="ro-RO" dirty="0"/>
              <a:t>tricourile și pălăriile pot ajuta la crearea identității echipei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07C79E-09E8-9E4F-8E2B-587D86FA2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5498752" cy="4353215"/>
          </a:xfrm>
        </p:spPr>
        <p:txBody>
          <a:bodyPr>
            <a:normAutofit/>
          </a:bodyPr>
          <a:lstStyle/>
          <a:p>
            <a:r>
              <a:rPr lang="ro-RO" sz="1800" dirty="0"/>
              <a:t>Tricourile noastre variază de la sezon la sezon</a:t>
            </a:r>
            <a:r>
              <a:rPr lang="nl-NL" sz="1800" dirty="0"/>
              <a:t>. </a:t>
            </a:r>
            <a:r>
              <a:rPr lang="ro-RO" sz="1800" dirty="0"/>
              <a:t>Am început simplu, dar am devenit mai experimentați și am investit mai mult timp în modul cum arătăm</a:t>
            </a:r>
            <a:r>
              <a:rPr lang="nl-NL" sz="1800" dirty="0"/>
              <a:t>.</a:t>
            </a:r>
          </a:p>
          <a:p>
            <a:r>
              <a:rPr lang="ro-RO" sz="1800" dirty="0"/>
              <a:t>Purtăm tot timpul un fel de pălărie</a:t>
            </a:r>
            <a:r>
              <a:rPr lang="nl-NL" sz="1800" dirty="0"/>
              <a:t>. </a:t>
            </a:r>
            <a:r>
              <a:rPr lang="ro-RO" sz="1800" dirty="0"/>
              <a:t>Face ca totul să fie mai distractiv</a:t>
            </a:r>
            <a:r>
              <a:rPr lang="nl-NL" sz="1800" dirty="0"/>
              <a:t>!</a:t>
            </a:r>
          </a:p>
          <a:p>
            <a:r>
              <a:rPr lang="ro-RO" sz="1800" dirty="0"/>
              <a:t>În acest an am adăugat jachete și pulovere.</a:t>
            </a:r>
            <a:endParaRPr lang="nl-NL" sz="1800" dirty="0"/>
          </a:p>
          <a:p>
            <a:endParaRPr lang="nl-NL" sz="18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63FC79-9AF2-EE4C-99E3-0DCC578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7201F0E-2D63-7041-971E-3D3337FA0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84" y="3731830"/>
            <a:ext cx="2310774" cy="173308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2D0A1F46-8760-2A40-8AAB-0F5F82AEAE99}"/>
              </a:ext>
            </a:extLst>
          </p:cNvPr>
          <p:cNvSpPr txBox="1"/>
          <p:nvPr/>
        </p:nvSpPr>
        <p:spPr>
          <a:xfrm>
            <a:off x="758769" y="5497261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Christmas </a:t>
            </a:r>
            <a:r>
              <a:rPr lang="nl-NL" sz="1400" dirty="0" err="1"/>
              <a:t>hats</a:t>
            </a:r>
            <a:r>
              <a:rPr lang="nl-NL" sz="1400" dirty="0"/>
              <a:t> in december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2E30E72-3064-7A44-A016-51F860F8E4BA}"/>
              </a:ext>
            </a:extLst>
          </p:cNvPr>
          <p:cNvSpPr txBox="1"/>
          <p:nvPr/>
        </p:nvSpPr>
        <p:spPr>
          <a:xfrm>
            <a:off x="3198606" y="5601149"/>
            <a:ext cx="2570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/>
              <a:t>Dutch </a:t>
            </a:r>
            <a:r>
              <a:rPr lang="nl-NL" sz="1400" dirty="0" err="1"/>
              <a:t>hats</a:t>
            </a:r>
            <a:r>
              <a:rPr lang="nl-NL" sz="1400" dirty="0"/>
              <a:t>, </a:t>
            </a:r>
            <a:r>
              <a:rPr lang="nl-NL" sz="1400" dirty="0" err="1"/>
              <a:t>makeup</a:t>
            </a:r>
            <a:r>
              <a:rPr lang="nl-NL" sz="1400" dirty="0"/>
              <a:t> </a:t>
            </a:r>
            <a:r>
              <a:rPr lang="nl-NL" sz="1400" dirty="0" err="1"/>
              <a:t>and</a:t>
            </a:r>
            <a:r>
              <a:rPr lang="nl-NL" sz="1400" dirty="0"/>
              <a:t> </a:t>
            </a:r>
            <a:r>
              <a:rPr lang="nl-NL" sz="1400" dirty="0" err="1"/>
              <a:t>ribbons</a:t>
            </a:r>
            <a:r>
              <a:rPr lang="nl-NL" sz="1400" dirty="0"/>
              <a:t> </a:t>
            </a:r>
          </a:p>
          <a:p>
            <a:pPr algn="ctr"/>
            <a:r>
              <a:rPr lang="nl-NL" sz="1400" dirty="0" err="1"/>
              <a:t>for</a:t>
            </a:r>
            <a:r>
              <a:rPr lang="nl-NL" sz="1400" dirty="0"/>
              <a:t> </a:t>
            </a:r>
            <a:r>
              <a:rPr lang="nl-NL" sz="1400" dirty="0" err="1"/>
              <a:t>internationals</a:t>
            </a:r>
            <a:endParaRPr lang="nl-NL" sz="1400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0F49F288-7B93-1945-AEE5-F89C43E044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208487" y="1700765"/>
            <a:ext cx="2362457" cy="1771843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FEB2EE27-0B20-4D40-88B5-09825303B42B}"/>
              </a:ext>
            </a:extLst>
          </p:cNvPr>
          <p:cNvSpPr txBox="1"/>
          <p:nvPr/>
        </p:nvSpPr>
        <p:spPr>
          <a:xfrm>
            <a:off x="6386271" y="3553877"/>
            <a:ext cx="2254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/>
              <a:t>Our</a:t>
            </a:r>
            <a:r>
              <a:rPr lang="nl-NL" sz="1400" dirty="0"/>
              <a:t> robot </a:t>
            </a:r>
            <a:r>
              <a:rPr lang="nl-NL" sz="1400" dirty="0" err="1"/>
              <a:t>and</a:t>
            </a:r>
            <a:r>
              <a:rPr lang="nl-NL" sz="1400" dirty="0"/>
              <a:t> shirts match!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9B5296BF-48B9-8844-86ED-2C1827681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6315037" y="4313169"/>
            <a:ext cx="2051352" cy="1571048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1943434D-2E6D-4540-8F21-D5B2051A79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748" y="3725826"/>
            <a:ext cx="2472419" cy="185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7893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5139</TotalTime>
  <Words>1232</Words>
  <Application>Microsoft Office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Gill Sans MT</vt:lpstr>
      <vt:lpstr>Wingdings 2</vt:lpstr>
      <vt:lpstr>Dividend</vt:lpstr>
      <vt:lpstr>Dezvoltarea identității echipei</vt:lpstr>
      <vt:lpstr>Să facem cunoștință cu autorii</vt:lpstr>
      <vt:lpstr>De ce trebuie să dezvoltăm o identitate  a echipei?</vt:lpstr>
      <vt:lpstr>Cunoaște-ți echipa</vt:lpstr>
      <vt:lpstr>O identitate pentru un sezon sau beyond</vt:lpstr>
      <vt:lpstr>Alegerea numelui echipei</vt:lpstr>
      <vt:lpstr>Studiu de caz: cum am ales numele nostru</vt:lpstr>
      <vt:lpstr>Dezvoltarea logo-ului echipei</vt:lpstr>
      <vt:lpstr>tricourile și pălăriile pot ajuta la crearea identității echipei</vt:lpstr>
      <vt:lpstr>Încurajarea echipei</vt:lpstr>
      <vt:lpstr>Steaguri, bannere, mascote</vt:lpstr>
      <vt:lpstr>Social media</vt:lpstr>
      <vt:lpstr>Sfat: FII autentic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marinela</cp:lastModifiedBy>
  <cp:revision>60</cp:revision>
  <dcterms:created xsi:type="dcterms:W3CDTF">2018-06-09T21:02:33Z</dcterms:created>
  <dcterms:modified xsi:type="dcterms:W3CDTF">2023-08-22T06:32:18Z</dcterms:modified>
</cp:coreProperties>
</file>